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7" r:id="rId9"/>
    <p:sldId id="268" r:id="rId10"/>
    <p:sldId id="269" r:id="rId11"/>
    <p:sldId id="270" r:id="rId12"/>
    <p:sldId id="271" r:id="rId13"/>
    <p:sldId id="272" r:id="rId14"/>
    <p:sldId id="264" r:id="rId15"/>
    <p:sldId id="265" r:id="rId16"/>
    <p:sldId id="266" r:id="rId17"/>
  </p:sldIdLst>
  <p:sldSz cx="9144000" cy="6858000" type="screen4x3"/>
  <p:notesSz cx="6858000" cy="9144000"/>
  <p:custShowLst>
    <p:custShow name="Özel Gösteri 1" id="0">
      <p:sldLst>
        <p:sld r:id="rId2"/>
      </p:sldLst>
    </p:custShow>
  </p:custShow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9.10.2023</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9.10.2023</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dirty="0" smtClean="0"/>
              <a:t>Sınıf Geçme, Devamsızlık, Ödül ve Disiplin</a:t>
            </a:r>
            <a:endParaRPr lang="tr-TR" dirty="0"/>
          </a:p>
        </p:txBody>
      </p:sp>
      <p:sp>
        <p:nvSpPr>
          <p:cNvPr id="2" name="1 Başlık"/>
          <p:cNvSpPr>
            <a:spLocks noGrp="1"/>
          </p:cNvSpPr>
          <p:nvPr>
            <p:ph type="ctrTitle"/>
          </p:nvPr>
        </p:nvSpPr>
        <p:spPr/>
        <p:txBody>
          <a:bodyPr>
            <a:normAutofit/>
          </a:bodyPr>
          <a:lstStyle/>
          <a:p>
            <a:r>
              <a:rPr lang="tr-TR" dirty="0" smtClean="0"/>
              <a:t>ORTAÖĞRETİM KURUMLARI YÖNETMELİĞİ</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971600" y="1484784"/>
            <a:ext cx="7633742" cy="4750039"/>
          </a:xfrm>
        </p:spPr>
        <p:txBody>
          <a:bodyPr>
            <a:normAutofit fontScale="77500" lnSpcReduction="20000"/>
          </a:bodyPr>
          <a:lstStyle/>
          <a:p>
            <a:r>
              <a:rPr lang="tr-TR" b="1" dirty="0"/>
              <a:t>6. Kantinde sıraya girerler, kantin kurallarına </a:t>
            </a:r>
            <a:r>
              <a:rPr lang="tr-TR" b="1" dirty="0" smtClean="0"/>
              <a:t>uyarlar.</a:t>
            </a:r>
          </a:p>
          <a:p>
            <a:r>
              <a:rPr lang="tr-TR" b="1" dirty="0" smtClean="0"/>
              <a:t>7.Servis </a:t>
            </a:r>
            <a:r>
              <a:rPr lang="tr-TR" b="1" dirty="0"/>
              <a:t>kurallarına uyarlar.</a:t>
            </a:r>
            <a:endParaRPr lang="tr-TR" dirty="0"/>
          </a:p>
          <a:p>
            <a:r>
              <a:rPr lang="tr-TR" b="1" dirty="0"/>
              <a:t> 8. Öğrenciler okulun belirlenmiş kılık- kıyafet kurallarına uyarlar.     </a:t>
            </a:r>
            <a:endParaRPr lang="tr-TR" dirty="0"/>
          </a:p>
          <a:p>
            <a:r>
              <a:rPr lang="tr-TR" b="1" dirty="0"/>
              <a:t>9. Okulda cep telefonu </a:t>
            </a:r>
            <a:r>
              <a:rPr lang="tr-TR" b="1" dirty="0" smtClean="0"/>
              <a:t>dahil hiçbir bilişim aracını (tablet, laptop vb.) kullanamazlar</a:t>
            </a:r>
            <a:r>
              <a:rPr lang="tr-TR" b="1" dirty="0"/>
              <a:t>. Ders esnasında, </a:t>
            </a:r>
            <a:r>
              <a:rPr lang="tr-TR" b="1" dirty="0" smtClean="0"/>
              <a:t> bunlardan birini kullanmak </a:t>
            </a:r>
            <a:r>
              <a:rPr lang="tr-TR" b="1" dirty="0"/>
              <a:t>kesinlikle yasaktır. Bu kurala uymayan öğrencilerimize Ortaöğretim Kurumları Ödül ve Disiplin Yönetmeliği gereğince işlem yapılır. Öğrenciler zorunlu durumlarda okula cep telefonu getirdiklerinde bu telefonları çalınmasından yada kaybolmasından okul yönetimi sorumlu değildir. Derste çalan cep telefonuna yönetim tutanakla el koyar ve veliye Haziran ayında iade </a:t>
            </a:r>
            <a:r>
              <a:rPr lang="tr-TR" b="1" dirty="0" smtClean="0"/>
              <a:t>eder.</a:t>
            </a:r>
          </a:p>
          <a:p>
            <a:r>
              <a:rPr lang="tr-TR" b="1" dirty="0" smtClean="0"/>
              <a:t>10.Teneffüslerde </a:t>
            </a:r>
            <a:r>
              <a:rPr lang="tr-TR" b="1" dirty="0"/>
              <a:t>havalandırılması için sınıflar boşaltılır. Teneffüs zamanlarında bu süre koridorlarda değil okul kantini ve bahçesinde geçirilir</a:t>
            </a:r>
            <a:endParaRPr lang="tr-TR" dirty="0"/>
          </a:p>
          <a:p>
            <a:endParaRPr lang="tr-TR" dirty="0"/>
          </a:p>
        </p:txBody>
      </p:sp>
    </p:spTree>
    <p:extLst>
      <p:ext uri="{BB962C8B-B14F-4D97-AF65-F5344CB8AC3E}">
        <p14:creationId xmlns:p14="http://schemas.microsoft.com/office/powerpoint/2010/main" xmlns="" val="96774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1052736"/>
            <a:ext cx="8229600" cy="1143000"/>
          </a:xfrm>
        </p:spPr>
        <p:txBody>
          <a:bodyPr>
            <a:normAutofit fontScale="90000"/>
          </a:bodyPr>
          <a:lstStyle/>
          <a:p>
            <a:pPr algn="ctr"/>
            <a:r>
              <a:rPr lang="tr-TR" b="1" dirty="0"/>
              <a:t>SINIF İÇİ DAVRANIŞ KURALLARI</a:t>
            </a:r>
            <a:r>
              <a:rPr lang="tr-TR" dirty="0"/>
              <a:t/>
            </a:r>
            <a:br>
              <a:rPr lang="tr-TR" dirty="0"/>
            </a:br>
            <a:endParaRPr lang="tr-TR" dirty="0"/>
          </a:p>
        </p:txBody>
      </p:sp>
      <p:sp>
        <p:nvSpPr>
          <p:cNvPr id="3" name="İçerik Yer Tutucusu 2"/>
          <p:cNvSpPr>
            <a:spLocks noGrp="1"/>
          </p:cNvSpPr>
          <p:nvPr>
            <p:ph sz="quarter" idx="1"/>
          </p:nvPr>
        </p:nvSpPr>
        <p:spPr>
          <a:xfrm>
            <a:off x="938758" y="1304366"/>
            <a:ext cx="7633742" cy="5325035"/>
          </a:xfrm>
        </p:spPr>
        <p:txBody>
          <a:bodyPr>
            <a:normAutofit fontScale="85000" lnSpcReduction="10000"/>
          </a:bodyPr>
          <a:lstStyle/>
          <a:p>
            <a:pPr marL="0" indent="0">
              <a:buNone/>
            </a:pPr>
            <a:r>
              <a:rPr lang="tr-TR" b="1" dirty="0"/>
              <a:t/>
            </a:r>
            <a:br>
              <a:rPr lang="tr-TR" b="1" dirty="0"/>
            </a:br>
            <a:endParaRPr lang="tr-TR" dirty="0"/>
          </a:p>
          <a:p>
            <a:r>
              <a:rPr lang="tr-TR" b="1" dirty="0"/>
              <a:t> 1. Öğrencilerimiz, derslere zamanında girmek zorundadırlar. Ders saati zili çaldıktan sonra sınıfa giren öğrenci “belgeli mazeretli” değilse derse alınmaz.    İdareye gönderilir. “Derse Kabul Kağıdı” istenir.</a:t>
            </a:r>
            <a:endParaRPr lang="tr-TR" dirty="0"/>
          </a:p>
          <a:p>
            <a:r>
              <a:rPr lang="tr-TR" b="1" dirty="0"/>
              <a:t>2. Öğrenciler ders araç ve gereçlerini yanlarında bulundurmak zorundadırlar. Sınıfa girdikten sonra ders araç ve gereçlerini almak için dışarı çıkamazlar. Öğrenciler ders saatlerinde koridorlarda kesinlikle dolaşamazlar.</a:t>
            </a:r>
            <a:br>
              <a:rPr lang="tr-TR" b="1" dirty="0"/>
            </a:br>
            <a:r>
              <a:rPr lang="tr-TR" b="1" dirty="0"/>
              <a:t>3. Ders işlenirken dersi takip etmek ve derse katılmak zorundadırlar.</a:t>
            </a:r>
            <a:br>
              <a:rPr lang="tr-TR" b="1" dirty="0"/>
            </a:br>
            <a:r>
              <a:rPr lang="tr-TR" b="1" dirty="0"/>
              <a:t>4. Derste öğretmenlerinden söz alarak konuşurlar.</a:t>
            </a:r>
            <a:br>
              <a:rPr lang="tr-TR" b="1" dirty="0"/>
            </a:br>
            <a:r>
              <a:rPr lang="tr-TR" b="1" dirty="0"/>
              <a:t>5. Derste cep telefonu kullanamazlar, Müzik  dinleyemez ve ders dışı herhangi bir şey ile ilgilenemezler.</a:t>
            </a:r>
            <a:endParaRPr lang="tr-TR" dirty="0"/>
          </a:p>
          <a:p>
            <a:endParaRPr lang="tr-TR" dirty="0"/>
          </a:p>
        </p:txBody>
      </p:sp>
    </p:spTree>
    <p:extLst>
      <p:ext uri="{BB962C8B-B14F-4D97-AF65-F5344CB8AC3E}">
        <p14:creationId xmlns:p14="http://schemas.microsoft.com/office/powerpoint/2010/main" xmlns="" val="248664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899592" y="1556792"/>
            <a:ext cx="7633742" cy="4951746"/>
          </a:xfrm>
        </p:spPr>
        <p:txBody>
          <a:bodyPr>
            <a:normAutofit fontScale="92500" lnSpcReduction="20000"/>
          </a:bodyPr>
          <a:lstStyle/>
          <a:p>
            <a:r>
              <a:rPr lang="tr-TR" b="1" dirty="0"/>
              <a:t>6. Ders sırasında sınıftan dışarı çıkamazlar. Çok zorunlu durumlarda ( ani rahatsızlık vb. ) sınıftan çıkmak için öğretmenden izin alırlar.</a:t>
            </a:r>
            <a:br>
              <a:rPr lang="tr-TR" b="1" dirty="0"/>
            </a:br>
            <a:r>
              <a:rPr lang="tr-TR" b="1" dirty="0"/>
              <a:t>7. Kullandıkları dersliği temiz ve düzenli bırakırlar.</a:t>
            </a:r>
            <a:endParaRPr lang="tr-TR" dirty="0"/>
          </a:p>
          <a:p>
            <a:r>
              <a:rPr lang="tr-TR" b="1" dirty="0"/>
              <a:t>8. Derste düzgün ve derli toplu otururlar ve izinsiz   ayakta dolaşamazlar. Derste sakız çiğneyemez, hiçbir şey yiyemez ve içemezler. Dersliğe yiyecek ve içecek çıkaramazlar.</a:t>
            </a:r>
            <a:br>
              <a:rPr lang="tr-TR" b="1" dirty="0"/>
            </a:br>
            <a:r>
              <a:rPr lang="tr-TR" b="1" dirty="0"/>
              <a:t>9. Belirlenmiş sınav kurallarına uymak zorundadırlar.</a:t>
            </a:r>
            <a:br>
              <a:rPr lang="tr-TR" b="1" dirty="0"/>
            </a:br>
            <a:r>
              <a:rPr lang="tr-TR" b="1" dirty="0"/>
              <a:t>10. Ders dışı etkinliklere ve törenlere yoklamaları alındıktan sonra öğretmenleri idaresinde giderler.</a:t>
            </a:r>
            <a:br>
              <a:rPr lang="tr-TR" b="1" dirty="0"/>
            </a:br>
            <a:r>
              <a:rPr lang="tr-TR" b="1" dirty="0"/>
              <a:t>11. Gün içerisinde okulda bulunmasına rağmen ara derslerde adı yoklama fişine yok yazıldıktan sonra sınıfa giren öğrenci yok sayılır ve velisi derhal SMS ile bilgilendirilir. </a:t>
            </a:r>
            <a:r>
              <a:rPr lang="tr-TR" dirty="0"/>
              <a:t/>
            </a:r>
            <a:br>
              <a:rPr lang="tr-TR" dirty="0"/>
            </a:br>
            <a:endParaRPr lang="tr-TR" dirty="0"/>
          </a:p>
        </p:txBody>
      </p:sp>
    </p:spTree>
    <p:extLst>
      <p:ext uri="{BB962C8B-B14F-4D97-AF65-F5344CB8AC3E}">
        <p14:creationId xmlns:p14="http://schemas.microsoft.com/office/powerpoint/2010/main" xmlns="" val="27193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1052736"/>
            <a:ext cx="8229600" cy="1143000"/>
          </a:xfrm>
        </p:spPr>
        <p:txBody>
          <a:bodyPr>
            <a:normAutofit fontScale="90000"/>
          </a:bodyPr>
          <a:lstStyle/>
          <a:p>
            <a:pPr algn="ctr"/>
            <a:r>
              <a:rPr lang="tr-TR" b="1" dirty="0"/>
              <a:t>GÜVENLİK KURALLARI VE İDARİ KURALLAR  </a:t>
            </a:r>
            <a:r>
              <a:rPr lang="tr-TR" dirty="0"/>
              <a:t/>
            </a:r>
            <a:br>
              <a:rPr lang="tr-TR" dirty="0"/>
            </a:br>
            <a:endParaRPr lang="tr-TR" dirty="0"/>
          </a:p>
        </p:txBody>
      </p:sp>
      <p:sp>
        <p:nvSpPr>
          <p:cNvPr id="3" name="İçerik Yer Tutucusu 2"/>
          <p:cNvSpPr>
            <a:spLocks noGrp="1"/>
          </p:cNvSpPr>
          <p:nvPr>
            <p:ph sz="quarter" idx="1"/>
          </p:nvPr>
        </p:nvSpPr>
        <p:spPr>
          <a:xfrm>
            <a:off x="938758" y="1600200"/>
            <a:ext cx="7633742" cy="4894729"/>
          </a:xfrm>
        </p:spPr>
        <p:txBody>
          <a:bodyPr>
            <a:normAutofit fontScale="70000" lnSpcReduction="20000"/>
          </a:bodyPr>
          <a:lstStyle/>
          <a:p>
            <a:r>
              <a:rPr lang="tr-TR" b="1" dirty="0"/>
              <a:t>1. Öğrencilerimiz, okul saatleri içinde (öğle teneffüsü dâhil) okul dışına çıkamaz, okula yemek getirtemez veya satıcı çağıramazlar. Okul önüne sivil şahısları getiren ve onların olay çıkarmasına ortam hazırlayan öğrencinin derhal okulla ilişkisi kesilir. Sorumlu öğrenci hakkında idari ve adli işlem yapılır.</a:t>
            </a:r>
            <a:endParaRPr lang="tr-TR" dirty="0"/>
          </a:p>
          <a:p>
            <a:r>
              <a:rPr lang="tr-TR" b="1" dirty="0"/>
              <a:t>2. Okul saatlerinde öğrencimizin okuldan ayrılabilmesi için velinin imzalı izin dilekçesi ile bizzat okula gelmiş olması gerekir. Mazereti okul idaresi tarafından uygun görüldüğü takdirde öğrenciye izin verilir. Okuldan ayrılacak olan öğrenciler sırasıyla,</a:t>
            </a:r>
            <a:br>
              <a:rPr lang="tr-TR" b="1" dirty="0"/>
            </a:br>
            <a:r>
              <a:rPr lang="tr-TR" b="1" dirty="0"/>
              <a:t>- Müdür yardımcısından </a:t>
            </a:r>
            <a:r>
              <a:rPr lang="tr-TR" b="1" dirty="0" smtClean="0"/>
              <a:t>izin </a:t>
            </a:r>
            <a:r>
              <a:rPr lang="tr-TR" b="1" dirty="0"/>
              <a:t>kağıdı </a:t>
            </a:r>
            <a:r>
              <a:rPr lang="tr-TR" b="1" dirty="0" smtClean="0"/>
              <a:t>alırlar,</a:t>
            </a:r>
            <a:r>
              <a:rPr lang="tr-TR" b="1" dirty="0"/>
              <a:t> </a:t>
            </a:r>
            <a:r>
              <a:rPr lang="tr-TR" b="1" dirty="0" smtClean="0"/>
              <a:t>gerektiğinde </a:t>
            </a:r>
            <a:r>
              <a:rPr lang="tr-TR" b="1" dirty="0"/>
              <a:t>görevli öğretmene göstermek ve kapı güvenlik görevlisine vermek üzere yanında bulundurarak okuldan ayrılırlar.</a:t>
            </a:r>
            <a:br>
              <a:rPr lang="tr-TR" b="1" dirty="0"/>
            </a:br>
            <a:r>
              <a:rPr lang="tr-TR" b="1" dirty="0"/>
              <a:t>3. Okula yanıcı, kesici , patlayıcı vb. aletler getirmek veya bu tür aletleri yanında bulundurmak suç ve  yasaktır.</a:t>
            </a:r>
            <a:br>
              <a:rPr lang="tr-TR" b="1" dirty="0"/>
            </a:br>
            <a:r>
              <a:rPr lang="tr-TR" b="1" dirty="0"/>
              <a:t>4. Okula yasaklanmış yayınlar, müstehcen yayınlar ile bu niteliklere sahip CD, disket vb. araçlar getirmek veya bunları yanında bulundurmak yasaktır.</a:t>
            </a:r>
            <a:br>
              <a:rPr lang="tr-TR" b="1" dirty="0"/>
            </a:br>
            <a:r>
              <a:rPr lang="tr-TR" b="1" dirty="0"/>
              <a:t>5. Okul panolarına asılacak her türlü materyal, duyuru, ilan vb. gibi yayınlar Okul Müdürlüğü tarafından imzalanıp mühürlenmiş olmalıdır. Hiçbir öğrenci, yönetimin onaylamadığı bir yazıyı yada afişi panolara asamaz.</a:t>
            </a:r>
            <a:endParaRPr lang="tr-TR" dirty="0"/>
          </a:p>
          <a:p>
            <a:endParaRPr lang="tr-TR" dirty="0"/>
          </a:p>
        </p:txBody>
      </p:sp>
    </p:spTree>
    <p:extLst>
      <p:ext uri="{BB962C8B-B14F-4D97-AF65-F5344CB8AC3E}">
        <p14:creationId xmlns:p14="http://schemas.microsoft.com/office/powerpoint/2010/main" xmlns="" val="285003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755576" y="1556792"/>
            <a:ext cx="7633742" cy="5957046"/>
          </a:xfrm>
        </p:spPr>
        <p:txBody>
          <a:bodyPr>
            <a:normAutofit/>
          </a:bodyPr>
          <a:lstStyle/>
          <a:p>
            <a:r>
              <a:rPr lang="tr-TR" sz="1600" b="1" dirty="0"/>
              <a:t>6. Okul tarafından düzenlenmemiş hiçbir etkinliğin Okul Müdürünün izni olmadan okulda reklamı yapılamaz ve biletleri satılamaz.</a:t>
            </a:r>
            <a:br>
              <a:rPr lang="tr-TR" sz="1600" b="1" dirty="0"/>
            </a:br>
            <a:r>
              <a:rPr lang="tr-TR" sz="1600" b="1" dirty="0"/>
              <a:t>7. Öğrenciler raporlu bulundukları günlerde okula gelemez ve sınavlara giremezler.</a:t>
            </a:r>
            <a:br>
              <a:rPr lang="tr-TR" sz="1600" b="1" dirty="0"/>
            </a:br>
            <a:r>
              <a:rPr lang="tr-TR" sz="1600" b="1" dirty="0"/>
              <a:t>8. </a:t>
            </a:r>
            <a:r>
              <a:rPr lang="tr-TR" sz="1600" b="1" dirty="0" smtClean="0"/>
              <a:t>Okulda, kantinde, kafeteryada, okul bahçesinde/çevresinde sigara kesinlikle içilemez.</a:t>
            </a:r>
            <a:r>
              <a:rPr lang="tr-TR" sz="1600" b="1" dirty="0"/>
              <a:t/>
            </a:r>
            <a:br>
              <a:rPr lang="tr-TR" sz="1600" b="1" dirty="0"/>
            </a:br>
            <a:r>
              <a:rPr lang="tr-TR" sz="1600" b="1" dirty="0"/>
              <a:t>9. </a:t>
            </a:r>
            <a:r>
              <a:rPr lang="tr-TR" sz="1600" b="1" dirty="0" smtClean="0"/>
              <a:t>Öğrenciler rehberlik servisine gitmek için genellikle teneffüsleri ve rehberlik saatlerini kullanırlar. Zorunlu durumlarda, ders saatleri içinde rehberlik servisine gidebilmek için sırasıyla,</a:t>
            </a:r>
            <a:br>
              <a:rPr lang="tr-TR" sz="1600" b="1" dirty="0" smtClean="0"/>
            </a:br>
            <a:r>
              <a:rPr lang="tr-TR" sz="1600" b="1" dirty="0" smtClean="0"/>
              <a:t>- Rehberlik servisinden randevu ve izin kağıdı alır,</a:t>
            </a:r>
            <a:br>
              <a:rPr lang="tr-TR" sz="1600" b="1" dirty="0" smtClean="0"/>
            </a:br>
            <a:r>
              <a:rPr lang="tr-TR" sz="1600" b="1" dirty="0" smtClean="0"/>
              <a:t>- İzin kağıdını ders öğretmenine imzalatarak onayını alır,</a:t>
            </a:r>
            <a:br>
              <a:rPr lang="tr-TR" sz="1600" b="1" dirty="0" smtClean="0"/>
            </a:br>
            <a:r>
              <a:rPr lang="tr-TR" sz="1600" b="1" dirty="0" smtClean="0"/>
              <a:t>- İzin kağıdını öğretmenine teslim eder ve rehberlik servisine gider.</a:t>
            </a:r>
            <a:r>
              <a:rPr lang="tr-TR" sz="1600" b="1" dirty="0"/>
              <a:t/>
            </a:r>
            <a:br>
              <a:rPr lang="tr-TR" sz="1600" b="1" dirty="0"/>
            </a:br>
            <a:endParaRPr lang="tr-TR" sz="1600" dirty="0"/>
          </a:p>
          <a:p>
            <a:endParaRPr lang="tr-TR" sz="1600" dirty="0"/>
          </a:p>
        </p:txBody>
      </p:sp>
    </p:spTree>
    <p:extLst>
      <p:ext uri="{BB962C8B-B14F-4D97-AF65-F5344CB8AC3E}">
        <p14:creationId xmlns:p14="http://schemas.microsoft.com/office/powerpoint/2010/main" xmlns="" val="3625762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8758" y="0"/>
            <a:ext cx="7633742" cy="1492132"/>
          </a:xfrm>
        </p:spPr>
        <p:txBody>
          <a:bodyPr>
            <a:normAutofit/>
          </a:bodyPr>
          <a:lstStyle/>
          <a:p>
            <a:pPr algn="ctr"/>
            <a:r>
              <a:rPr lang="tr-TR" b="1" dirty="0"/>
              <a:t/>
            </a:r>
            <a:br>
              <a:rPr lang="tr-TR" b="1" dirty="0"/>
            </a:br>
            <a:r>
              <a:rPr lang="tr-TR" b="1" dirty="0"/>
              <a:t>    KILIK KIYAFET KURALLARI</a:t>
            </a:r>
            <a:endParaRPr lang="tr-TR" dirty="0"/>
          </a:p>
        </p:txBody>
      </p:sp>
      <p:sp>
        <p:nvSpPr>
          <p:cNvPr id="3" name="İçerik Yer Tutucusu 2"/>
          <p:cNvSpPr>
            <a:spLocks noGrp="1"/>
          </p:cNvSpPr>
          <p:nvPr>
            <p:ph sz="quarter" idx="1"/>
          </p:nvPr>
        </p:nvSpPr>
        <p:spPr>
          <a:xfrm>
            <a:off x="938758" y="1761565"/>
            <a:ext cx="7633742" cy="4746811"/>
          </a:xfrm>
        </p:spPr>
        <p:txBody>
          <a:bodyPr>
            <a:normAutofit fontScale="85000" lnSpcReduction="10000"/>
          </a:bodyPr>
          <a:lstStyle/>
          <a:p>
            <a:r>
              <a:rPr lang="tr-TR" b="1" dirty="0"/>
              <a:t>Öğrenciler yönetimce(İlgili Yönetmeliğe göre) belirlenmiş okul kıyafetini giymek zorundadırlar.</a:t>
            </a:r>
            <a:br>
              <a:rPr lang="tr-TR" b="1" dirty="0"/>
            </a:br>
            <a:r>
              <a:rPr lang="tr-TR" b="1" dirty="0"/>
              <a:t>a) Erkek öğrenciler gerekliyse her sabah sakal trası olmak zorundadırlar. Jöleye izin verilmez.</a:t>
            </a:r>
            <a:br>
              <a:rPr lang="tr-TR" b="1" dirty="0"/>
            </a:br>
            <a:r>
              <a:rPr lang="tr-TR" b="1" dirty="0"/>
              <a:t>b) Kolye, yüzük, küpe, bilezik </a:t>
            </a:r>
            <a:r>
              <a:rPr lang="tr-TR" b="1" dirty="0" err="1"/>
              <a:t>vb</a:t>
            </a:r>
            <a:r>
              <a:rPr lang="tr-TR" b="1" dirty="0"/>
              <a:t> aksesuar takamazlar.</a:t>
            </a:r>
            <a:br>
              <a:rPr lang="tr-TR" b="1" dirty="0"/>
            </a:br>
            <a:r>
              <a:rPr lang="tr-TR" b="1" dirty="0"/>
              <a:t>c) Okul ve sınıf içerisinde kaşkol ile dolaşmak, sınıfta manto, </a:t>
            </a:r>
            <a:r>
              <a:rPr lang="tr-TR" b="1" dirty="0" smtClean="0"/>
              <a:t>kaban,bere </a:t>
            </a:r>
            <a:r>
              <a:rPr lang="tr-TR" b="1" dirty="0"/>
              <a:t>vs. bir sokak giysisi ile oturmak yasaktır.</a:t>
            </a:r>
            <a:br>
              <a:rPr lang="tr-TR" b="1" dirty="0"/>
            </a:br>
            <a:r>
              <a:rPr lang="tr-TR" b="1" dirty="0"/>
              <a:t>d) Kız öğrenciler makyaj yapamaz saçlarını boyatamaz ve oje kullanamazlar. Renkli lens takamazlar.</a:t>
            </a:r>
            <a:br>
              <a:rPr lang="tr-TR" b="1" dirty="0"/>
            </a:br>
            <a:r>
              <a:rPr lang="tr-TR" b="1" dirty="0"/>
              <a:t>e) Öğrenciler beden eğitimi derslerine spor kıyafeti ile katılırlar. Spor kıyafeti ancak beden eğitimi derslerinde ve spor karşılaşmalarında giyilir.</a:t>
            </a:r>
            <a:br>
              <a:rPr lang="tr-TR" b="1" dirty="0"/>
            </a:br>
            <a:r>
              <a:rPr lang="tr-TR" b="1" dirty="0"/>
              <a:t>f) Beden eğitimi derslerinin veya spor karşılaşmalarının bitiminde spor kıyafeti giyinme odasında çıkarılır.</a:t>
            </a:r>
            <a:br>
              <a:rPr lang="tr-TR" b="1" dirty="0"/>
            </a:br>
            <a:r>
              <a:rPr lang="tr-TR" b="1" dirty="0"/>
              <a:t> </a:t>
            </a:r>
            <a:endParaRPr lang="tr-TR" dirty="0"/>
          </a:p>
          <a:p>
            <a:endParaRPr lang="tr-TR" dirty="0"/>
          </a:p>
        </p:txBody>
      </p:sp>
    </p:spTree>
    <p:extLst>
      <p:ext uri="{BB962C8B-B14F-4D97-AF65-F5344CB8AC3E}">
        <p14:creationId xmlns:p14="http://schemas.microsoft.com/office/powerpoint/2010/main" xmlns="" val="2070443695"/>
      </p:ext>
    </p:extLst>
  </p:cSld>
  <p:clrMapOvr>
    <a:masterClrMapping/>
  </p:clrMapOvr>
  <p:transition>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938758" y="914401"/>
            <a:ext cx="7633742" cy="4965192"/>
          </a:xfrm>
        </p:spPr>
        <p:txBody>
          <a:bodyPr>
            <a:normAutofit/>
          </a:bodyPr>
          <a:lstStyle/>
          <a:p>
            <a:r>
              <a:rPr lang="tr-TR" dirty="0" smtClean="0"/>
              <a:t>DİNLEDİĞİNİZ İÇİN TEŞEKKÜR EDERİZ..</a:t>
            </a:r>
          </a:p>
          <a:p>
            <a:endParaRPr lang="tr-TR" dirty="0" smtClean="0"/>
          </a:p>
          <a:p>
            <a:endParaRPr lang="tr-TR" dirty="0" smtClean="0"/>
          </a:p>
          <a:p>
            <a:pPr algn="r"/>
            <a:endParaRPr lang="tr-TR" b="1" dirty="0" smtClean="0"/>
          </a:p>
          <a:p>
            <a:pPr algn="r"/>
            <a:endParaRPr lang="tr-TR" b="1" dirty="0" smtClean="0"/>
          </a:p>
          <a:p>
            <a:pPr algn="r"/>
            <a:endParaRPr lang="tr-TR" b="1" dirty="0" smtClean="0"/>
          </a:p>
          <a:p>
            <a:pPr algn="r"/>
            <a:endParaRPr lang="tr-TR" b="1" dirty="0" smtClean="0"/>
          </a:p>
          <a:p>
            <a:pPr algn="r"/>
            <a:endParaRPr lang="tr-TR" b="1" dirty="0" smtClean="0"/>
          </a:p>
          <a:p>
            <a:pPr algn="r"/>
            <a:r>
              <a:rPr lang="tr-TR" b="1" dirty="0" smtClean="0"/>
              <a:t>Behiye EREN</a:t>
            </a:r>
          </a:p>
          <a:p>
            <a:pPr algn="r"/>
            <a:r>
              <a:rPr lang="tr-TR" b="1" dirty="0" smtClean="0"/>
              <a:t>PSİKOLOJİK DANIŞMAN VE REHBER ÖĞRETMEN</a:t>
            </a:r>
          </a:p>
          <a:p>
            <a:pPr algn="r"/>
            <a:endParaRPr lang="tr-TR" dirty="0" smtClean="0"/>
          </a:p>
          <a:p>
            <a:pPr algn="r"/>
            <a:endParaRPr lang="tr-TR" dirty="0"/>
          </a:p>
          <a:p>
            <a:pPr algn="r"/>
            <a:endParaRPr lang="tr-TR" dirty="0" smtClean="0"/>
          </a:p>
          <a:p>
            <a:pPr algn="r"/>
            <a:endParaRPr lang="tr-TR" dirty="0"/>
          </a:p>
        </p:txBody>
      </p:sp>
    </p:spTree>
    <p:extLst>
      <p:ext uri="{BB962C8B-B14F-4D97-AF65-F5344CB8AC3E}">
        <p14:creationId xmlns:p14="http://schemas.microsoft.com/office/powerpoint/2010/main" xmlns="" val="239551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1026" name="Picture 2" descr="C:\Users\BASAL2\Desktop\Imag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2050" name="Picture 2" descr="C:\Users\BASAL2\Desktop\Image-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Oval"/>
          <p:cNvSpPr/>
          <p:nvPr/>
        </p:nvSpPr>
        <p:spPr>
          <a:xfrm>
            <a:off x="3995936" y="1628800"/>
            <a:ext cx="2088232" cy="15121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3074" name="Picture 2" descr="C:\Users\BASAL2\Desktop\Image-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098" name="Picture 2" descr="C:\Users\BASAL2\Desktop\Image-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5122" name="Picture 2" descr="C:\Users\BASAL2\Desktop\Image-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6146" name="Picture 2" descr="C:\Users\BASAL2\Desktop\Image-6.jpg"/>
          <p:cNvPicPr>
            <a:picLocks noChangeAspect="1" noChangeArrowheads="1"/>
          </p:cNvPicPr>
          <p:nvPr/>
        </p:nvPicPr>
        <p:blipFill>
          <a:blip r:embed="rId2" cstate="print"/>
          <a:srcRect/>
          <a:stretch>
            <a:fillRect/>
          </a:stretch>
        </p:blipFill>
        <p:spPr bwMode="auto">
          <a:xfrm>
            <a:off x="0" y="0"/>
            <a:ext cx="9144000" cy="65253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 Başlık"/>
          <p:cNvSpPr>
            <a:spLocks noGrp="1"/>
          </p:cNvSpPr>
          <p:nvPr>
            <p:ph type="subTitle" idx="1"/>
          </p:nvPr>
        </p:nvSpPr>
        <p:spPr/>
        <p:txBody>
          <a:bodyPr/>
          <a:lstStyle/>
          <a:p>
            <a:endParaRPr lang="tr-TR"/>
          </a:p>
        </p:txBody>
      </p:sp>
      <p:sp>
        <p:nvSpPr>
          <p:cNvPr id="2" name="Unvan 1"/>
          <p:cNvSpPr>
            <a:spLocks noGrp="1"/>
          </p:cNvSpPr>
          <p:nvPr>
            <p:ph type="ctrTitle"/>
          </p:nvPr>
        </p:nvSpPr>
        <p:spPr/>
        <p:txBody>
          <a:bodyPr/>
          <a:lstStyle/>
          <a:p>
            <a:r>
              <a:rPr lang="tr-TR" dirty="0" smtClean="0"/>
              <a:t>GENEL DAVRANIŞ KURALLARI</a:t>
            </a:r>
            <a:endParaRPr lang="tr-TR" dirty="0"/>
          </a:p>
        </p:txBody>
      </p:sp>
    </p:spTree>
    <p:extLst>
      <p:ext uri="{BB962C8B-B14F-4D97-AF65-F5344CB8AC3E}">
        <p14:creationId xmlns:p14="http://schemas.microsoft.com/office/powerpoint/2010/main" xmlns="" val="260317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768096" y="1452282"/>
            <a:ext cx="7290055" cy="4857078"/>
          </a:xfrm>
        </p:spPr>
        <p:txBody>
          <a:bodyPr>
            <a:normAutofit fontScale="85000" lnSpcReduction="20000"/>
          </a:bodyPr>
          <a:lstStyle/>
          <a:p>
            <a:r>
              <a:rPr lang="tr-TR" b="1" dirty="0"/>
              <a:t>1. Öğrencilerimiz ,okulda yapılan etkinliklere ve törenlere katılmak ve bu etkinlikler sırasında görgü kurallarına ve etkinliğin özel kurallarına uygun davranmak </a:t>
            </a:r>
            <a:r>
              <a:rPr lang="tr-TR" b="1" dirty="0" smtClean="0"/>
              <a:t>zorundadırlar.</a:t>
            </a:r>
          </a:p>
          <a:p>
            <a:r>
              <a:rPr lang="tr-TR" b="1" dirty="0" smtClean="0"/>
              <a:t>2</a:t>
            </a:r>
            <a:r>
              <a:rPr lang="tr-TR" b="1" dirty="0"/>
              <a:t>. Bayrak törenlerinde kendi sınıfına ayrılan yerde düzgün olarak sıra olmak, sessiz olarak komut verilmesini beklemek ve İstiklal Marşı´nı yüksek sesle söylemek </a:t>
            </a:r>
            <a:r>
              <a:rPr lang="tr-TR" b="1" dirty="0" smtClean="0"/>
              <a:t>zorundadır.</a:t>
            </a:r>
          </a:p>
          <a:p>
            <a:r>
              <a:rPr lang="tr-TR" b="1" dirty="0" smtClean="0"/>
              <a:t>3</a:t>
            </a:r>
            <a:r>
              <a:rPr lang="tr-TR" b="1" dirty="0"/>
              <a:t>. Okul eşyasını korumak ve zarar vermemek verdikleri zararı ödemekle </a:t>
            </a:r>
            <a:r>
              <a:rPr lang="tr-TR" b="1" dirty="0" smtClean="0"/>
              <a:t>yükümlüdürler</a:t>
            </a:r>
          </a:p>
          <a:p>
            <a:r>
              <a:rPr lang="tr-TR" b="1" dirty="0" smtClean="0"/>
              <a:t>4</a:t>
            </a:r>
            <a:r>
              <a:rPr lang="tr-TR" b="1" dirty="0"/>
              <a:t>. Yönetim katı ,  </a:t>
            </a:r>
            <a:r>
              <a:rPr lang="tr-TR" b="1" dirty="0" smtClean="0"/>
              <a:t>laboratuvarlar, kütüphane gibi </a:t>
            </a:r>
            <a:r>
              <a:rPr lang="tr-TR" b="1" dirty="0"/>
              <a:t>eğitim ortamlarında , bulundukları yerin özel kurallarına </a:t>
            </a:r>
            <a:r>
              <a:rPr lang="tr-TR" b="1" dirty="0" smtClean="0"/>
              <a:t>uyarlar.</a:t>
            </a:r>
          </a:p>
          <a:p>
            <a:r>
              <a:rPr lang="tr-TR" b="1" dirty="0" smtClean="0"/>
              <a:t>5</a:t>
            </a:r>
            <a:r>
              <a:rPr lang="tr-TR" b="1" dirty="0"/>
              <a:t>. Öğrencilerimiz, küfür ve argo içeren sözler kullanamazlar, birbirlerine ve öğretmenlerine görgü kuralları içinde hitap ederler.</a:t>
            </a:r>
            <a:endParaRPr lang="tr-TR" dirty="0"/>
          </a:p>
          <a:p>
            <a:endParaRPr lang="tr-TR" dirty="0"/>
          </a:p>
        </p:txBody>
      </p:sp>
    </p:spTree>
    <p:extLst>
      <p:ext uri="{BB962C8B-B14F-4D97-AF65-F5344CB8AC3E}">
        <p14:creationId xmlns:p14="http://schemas.microsoft.com/office/powerpoint/2010/main" xmlns="" val="959183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TotalTime>
  <Words>254</Words>
  <Application>Microsoft Office PowerPoint</Application>
  <PresentationFormat>Ekran Gösterisi (4:3)</PresentationFormat>
  <Paragraphs>37</Paragraphs>
  <Slides>16</Slides>
  <Notes>0</Notes>
  <HiddenSlides>0</HiddenSlides>
  <MMClips>0</MMClips>
  <ScaleCrop>false</ScaleCrop>
  <HeadingPairs>
    <vt:vector size="6" baseType="variant">
      <vt:variant>
        <vt:lpstr>Tema</vt:lpstr>
      </vt:variant>
      <vt:variant>
        <vt:i4>1</vt:i4>
      </vt:variant>
      <vt:variant>
        <vt:lpstr>Slayt Başlıkları</vt:lpstr>
      </vt:variant>
      <vt:variant>
        <vt:i4>16</vt:i4>
      </vt:variant>
      <vt:variant>
        <vt:lpstr>Özel Gösteriler</vt:lpstr>
      </vt:variant>
      <vt:variant>
        <vt:i4>1</vt:i4>
      </vt:variant>
    </vt:vector>
  </HeadingPairs>
  <TitlesOfParts>
    <vt:vector size="18" baseType="lpstr">
      <vt:lpstr>Hisse Senedi</vt:lpstr>
      <vt:lpstr>ORTAÖĞRETİM KURUMLARI YÖNETMELİĞİ</vt:lpstr>
      <vt:lpstr>Slayt 2</vt:lpstr>
      <vt:lpstr>Slayt 3</vt:lpstr>
      <vt:lpstr>Slayt 4</vt:lpstr>
      <vt:lpstr>Slayt 5</vt:lpstr>
      <vt:lpstr>Slayt 6</vt:lpstr>
      <vt:lpstr>Slayt 7</vt:lpstr>
      <vt:lpstr>GENEL DAVRANIŞ KURALLARI</vt:lpstr>
      <vt:lpstr>Slayt 9</vt:lpstr>
      <vt:lpstr>Slayt 10</vt:lpstr>
      <vt:lpstr>SINIF İÇİ DAVRANIŞ KURALLARI </vt:lpstr>
      <vt:lpstr>Slayt 12</vt:lpstr>
      <vt:lpstr>GÜVENLİK KURALLARI VE İDARİ KURALLAR   </vt:lpstr>
      <vt:lpstr>Slayt 14</vt:lpstr>
      <vt:lpstr>     KILIK KIYAFET KURALLARI</vt:lpstr>
      <vt:lpstr>Slayt 16</vt:lpstr>
      <vt:lpstr>Özel Gösteri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ORTAÖĞRETİM KURUMLARI YÖNETMELİĞİ</dc:title>
  <dc:creator>BASAL2</dc:creator>
  <cp:lastModifiedBy>BASAL2</cp:lastModifiedBy>
  <cp:revision>6</cp:revision>
  <dcterms:created xsi:type="dcterms:W3CDTF">2023-09-12T07:26:28Z</dcterms:created>
  <dcterms:modified xsi:type="dcterms:W3CDTF">2023-10-09T07:49:00Z</dcterms:modified>
</cp:coreProperties>
</file>